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3" r:id="rId2"/>
    <p:sldId id="314" r:id="rId3"/>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876" y="-7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B34B139-1CAA-46C5-8D15-42B4026318C4}" type="datetimeFigureOut">
              <a:rPr lang="en-GB" smtClean="0"/>
              <a:t>29/10/2014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1FEEEB-13EF-4C37-BDFF-28CEE0955AE2}" type="slidenum">
              <a:rPr lang="en-GB" smtClean="0"/>
              <a:t>‹#›</a:t>
            </a:fld>
            <a:endParaRPr lang="en-GB"/>
          </a:p>
        </p:txBody>
      </p:sp>
    </p:spTree>
    <p:extLst>
      <p:ext uri="{BB962C8B-B14F-4D97-AF65-F5344CB8AC3E}">
        <p14:creationId xmlns:p14="http://schemas.microsoft.com/office/powerpoint/2010/main" val="179415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B34B139-1CAA-46C5-8D15-42B4026318C4}" type="datetimeFigureOut">
              <a:rPr lang="en-GB" smtClean="0"/>
              <a:t>29/10/2014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1FEEEB-13EF-4C37-BDFF-28CEE0955AE2}" type="slidenum">
              <a:rPr lang="en-GB" smtClean="0"/>
              <a:t>‹#›</a:t>
            </a:fld>
            <a:endParaRPr lang="en-GB"/>
          </a:p>
        </p:txBody>
      </p:sp>
    </p:spTree>
    <p:extLst>
      <p:ext uri="{BB962C8B-B14F-4D97-AF65-F5344CB8AC3E}">
        <p14:creationId xmlns:p14="http://schemas.microsoft.com/office/powerpoint/2010/main" val="4174535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B34B139-1CAA-46C5-8D15-42B4026318C4}" type="datetimeFigureOut">
              <a:rPr lang="en-GB" smtClean="0"/>
              <a:t>29/10/2014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1FEEEB-13EF-4C37-BDFF-28CEE0955AE2}" type="slidenum">
              <a:rPr lang="en-GB" smtClean="0"/>
              <a:t>‹#›</a:t>
            </a:fld>
            <a:endParaRPr lang="en-GB"/>
          </a:p>
        </p:txBody>
      </p:sp>
    </p:spTree>
    <p:extLst>
      <p:ext uri="{BB962C8B-B14F-4D97-AF65-F5344CB8AC3E}">
        <p14:creationId xmlns:p14="http://schemas.microsoft.com/office/powerpoint/2010/main" val="3449268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B34B139-1CAA-46C5-8D15-42B4026318C4}" type="datetimeFigureOut">
              <a:rPr lang="en-GB" smtClean="0"/>
              <a:t>29/10/2014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1FEEEB-13EF-4C37-BDFF-28CEE0955AE2}" type="slidenum">
              <a:rPr lang="en-GB" smtClean="0"/>
              <a:t>‹#›</a:t>
            </a:fld>
            <a:endParaRPr lang="en-GB"/>
          </a:p>
        </p:txBody>
      </p:sp>
    </p:spTree>
    <p:extLst>
      <p:ext uri="{BB962C8B-B14F-4D97-AF65-F5344CB8AC3E}">
        <p14:creationId xmlns:p14="http://schemas.microsoft.com/office/powerpoint/2010/main" val="4136479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34B139-1CAA-46C5-8D15-42B4026318C4}" type="datetimeFigureOut">
              <a:rPr lang="en-GB" smtClean="0"/>
              <a:t>29/10/2014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1FEEEB-13EF-4C37-BDFF-28CEE0955AE2}" type="slidenum">
              <a:rPr lang="en-GB" smtClean="0"/>
              <a:t>‹#›</a:t>
            </a:fld>
            <a:endParaRPr lang="en-GB"/>
          </a:p>
        </p:txBody>
      </p:sp>
    </p:spTree>
    <p:extLst>
      <p:ext uri="{BB962C8B-B14F-4D97-AF65-F5344CB8AC3E}">
        <p14:creationId xmlns:p14="http://schemas.microsoft.com/office/powerpoint/2010/main" val="1152380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B34B139-1CAA-46C5-8D15-42B4026318C4}" type="datetimeFigureOut">
              <a:rPr lang="en-GB" smtClean="0"/>
              <a:t>29/10/2014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1FEEEB-13EF-4C37-BDFF-28CEE0955AE2}" type="slidenum">
              <a:rPr lang="en-GB" smtClean="0"/>
              <a:t>‹#›</a:t>
            </a:fld>
            <a:endParaRPr lang="en-GB"/>
          </a:p>
        </p:txBody>
      </p:sp>
    </p:spTree>
    <p:extLst>
      <p:ext uri="{BB962C8B-B14F-4D97-AF65-F5344CB8AC3E}">
        <p14:creationId xmlns:p14="http://schemas.microsoft.com/office/powerpoint/2010/main" val="2275202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B34B139-1CAA-46C5-8D15-42B4026318C4}" type="datetimeFigureOut">
              <a:rPr lang="en-GB" smtClean="0"/>
              <a:t>29/10/2014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91FEEEB-13EF-4C37-BDFF-28CEE0955AE2}" type="slidenum">
              <a:rPr lang="en-GB" smtClean="0"/>
              <a:t>‹#›</a:t>
            </a:fld>
            <a:endParaRPr lang="en-GB"/>
          </a:p>
        </p:txBody>
      </p:sp>
    </p:spTree>
    <p:extLst>
      <p:ext uri="{BB962C8B-B14F-4D97-AF65-F5344CB8AC3E}">
        <p14:creationId xmlns:p14="http://schemas.microsoft.com/office/powerpoint/2010/main" val="2525466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B34B139-1CAA-46C5-8D15-42B4026318C4}" type="datetimeFigureOut">
              <a:rPr lang="en-GB" smtClean="0"/>
              <a:t>29/10/2014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91FEEEB-13EF-4C37-BDFF-28CEE0955AE2}" type="slidenum">
              <a:rPr lang="en-GB" smtClean="0"/>
              <a:t>‹#›</a:t>
            </a:fld>
            <a:endParaRPr lang="en-GB"/>
          </a:p>
        </p:txBody>
      </p:sp>
    </p:spTree>
    <p:extLst>
      <p:ext uri="{BB962C8B-B14F-4D97-AF65-F5344CB8AC3E}">
        <p14:creationId xmlns:p14="http://schemas.microsoft.com/office/powerpoint/2010/main" val="1711570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34B139-1CAA-46C5-8D15-42B4026318C4}" type="datetimeFigureOut">
              <a:rPr lang="en-GB" smtClean="0"/>
              <a:t>29/10/2014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91FEEEB-13EF-4C37-BDFF-28CEE0955AE2}" type="slidenum">
              <a:rPr lang="en-GB" smtClean="0"/>
              <a:t>‹#›</a:t>
            </a:fld>
            <a:endParaRPr lang="en-GB"/>
          </a:p>
        </p:txBody>
      </p:sp>
    </p:spTree>
    <p:extLst>
      <p:ext uri="{BB962C8B-B14F-4D97-AF65-F5344CB8AC3E}">
        <p14:creationId xmlns:p14="http://schemas.microsoft.com/office/powerpoint/2010/main" val="3474931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34B139-1CAA-46C5-8D15-42B4026318C4}" type="datetimeFigureOut">
              <a:rPr lang="en-GB" smtClean="0"/>
              <a:t>29/10/2014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1FEEEB-13EF-4C37-BDFF-28CEE0955AE2}" type="slidenum">
              <a:rPr lang="en-GB" smtClean="0"/>
              <a:t>‹#›</a:t>
            </a:fld>
            <a:endParaRPr lang="en-GB"/>
          </a:p>
        </p:txBody>
      </p:sp>
    </p:spTree>
    <p:extLst>
      <p:ext uri="{BB962C8B-B14F-4D97-AF65-F5344CB8AC3E}">
        <p14:creationId xmlns:p14="http://schemas.microsoft.com/office/powerpoint/2010/main" val="3630663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34B139-1CAA-46C5-8D15-42B4026318C4}" type="datetimeFigureOut">
              <a:rPr lang="en-GB" smtClean="0"/>
              <a:t>29/10/2014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1FEEEB-13EF-4C37-BDFF-28CEE0955AE2}" type="slidenum">
              <a:rPr lang="en-GB" smtClean="0"/>
              <a:t>‹#›</a:t>
            </a:fld>
            <a:endParaRPr lang="en-GB"/>
          </a:p>
        </p:txBody>
      </p:sp>
    </p:spTree>
    <p:extLst>
      <p:ext uri="{BB962C8B-B14F-4D97-AF65-F5344CB8AC3E}">
        <p14:creationId xmlns:p14="http://schemas.microsoft.com/office/powerpoint/2010/main" val="2900850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B34B139-1CAA-46C5-8D15-42B4026318C4}" type="datetimeFigureOut">
              <a:rPr lang="en-GB" smtClean="0"/>
              <a:t>29/10/2014</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491FEEEB-13EF-4C37-BDFF-28CEE0955AE2}" type="slidenum">
              <a:rPr lang="en-GB" smtClean="0"/>
              <a:t>‹#›</a:t>
            </a:fld>
            <a:endParaRPr lang="en-GB"/>
          </a:p>
        </p:txBody>
      </p:sp>
    </p:spTree>
    <p:extLst>
      <p:ext uri="{BB962C8B-B14F-4D97-AF65-F5344CB8AC3E}">
        <p14:creationId xmlns:p14="http://schemas.microsoft.com/office/powerpoint/2010/main" val="138787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42646" y="2195736"/>
            <a:ext cx="6318702" cy="57606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b="1" dirty="0">
                <a:solidFill>
                  <a:srgbClr val="7030A0"/>
                </a:solidFill>
              </a:rPr>
              <a:t>Dear  XXXX </a:t>
            </a:r>
          </a:p>
          <a:p>
            <a:endParaRPr lang="en-GB" sz="1000" dirty="0" smtClean="0">
              <a:solidFill>
                <a:srgbClr val="7030A0"/>
              </a:solidFill>
            </a:endParaRPr>
          </a:p>
          <a:p>
            <a:r>
              <a:rPr lang="en-GB" sz="1000" dirty="0" smtClean="0">
                <a:solidFill>
                  <a:srgbClr val="7030A0"/>
                </a:solidFill>
              </a:rPr>
              <a:t>On </a:t>
            </a:r>
            <a:r>
              <a:rPr lang="en-GB" sz="1000" dirty="0">
                <a:solidFill>
                  <a:srgbClr val="7030A0"/>
                </a:solidFill>
              </a:rPr>
              <a:t>the </a:t>
            </a:r>
            <a:r>
              <a:rPr lang="en-GB" sz="1000" dirty="0" smtClean="0">
                <a:solidFill>
                  <a:srgbClr val="7030A0"/>
                </a:solidFill>
              </a:rPr>
              <a:t>6</a:t>
            </a:r>
            <a:r>
              <a:rPr lang="en-GB" sz="1000" baseline="30000" dirty="0" smtClean="0">
                <a:solidFill>
                  <a:srgbClr val="7030A0"/>
                </a:solidFill>
              </a:rPr>
              <a:t>th</a:t>
            </a:r>
            <a:r>
              <a:rPr lang="en-GB" sz="1000" dirty="0" smtClean="0">
                <a:solidFill>
                  <a:srgbClr val="7030A0"/>
                </a:solidFill>
              </a:rPr>
              <a:t> June 2015 I’m </a:t>
            </a:r>
            <a:r>
              <a:rPr lang="en-GB" sz="1000" dirty="0">
                <a:solidFill>
                  <a:srgbClr val="7030A0"/>
                </a:solidFill>
              </a:rPr>
              <a:t>taking part in </a:t>
            </a:r>
            <a:r>
              <a:rPr lang="en-GB" sz="1000" dirty="0" smtClean="0">
                <a:solidFill>
                  <a:srgbClr val="7030A0"/>
                </a:solidFill>
              </a:rPr>
              <a:t>a challenge event to raise money for the Brown Dog Charity who help people across the UK to fight cancer. </a:t>
            </a:r>
            <a:endParaRPr lang="en-GB" sz="1000" dirty="0">
              <a:solidFill>
                <a:srgbClr val="7030A0"/>
              </a:solidFill>
            </a:endParaRPr>
          </a:p>
          <a:p>
            <a:endParaRPr lang="en-GB" sz="1000" dirty="0">
              <a:solidFill>
                <a:srgbClr val="7030A0"/>
              </a:solidFill>
            </a:endParaRPr>
          </a:p>
          <a:p>
            <a:r>
              <a:rPr lang="en-GB" sz="1000" dirty="0" smtClean="0">
                <a:solidFill>
                  <a:srgbClr val="7030A0"/>
                </a:solidFill>
              </a:rPr>
              <a:t>My challenge is to complete a 100 mile bike ride in 14 hours, which will mean I will have to get up at 3am in the morning to enable a prompt 4am start (this is quite a challenge in itself!). I’m not a regular biker, so this challenge will be very difficult for me and will require a lot of time to prepare beforehand. </a:t>
            </a:r>
            <a:endParaRPr lang="en-GB" sz="1000" dirty="0">
              <a:solidFill>
                <a:srgbClr val="7030A0"/>
              </a:solidFill>
            </a:endParaRPr>
          </a:p>
          <a:p>
            <a:endParaRPr lang="en-GB" sz="1000" dirty="0">
              <a:solidFill>
                <a:srgbClr val="7030A0"/>
              </a:solidFill>
            </a:endParaRPr>
          </a:p>
          <a:p>
            <a:r>
              <a:rPr lang="en-GB" sz="1000" dirty="0">
                <a:solidFill>
                  <a:srgbClr val="7030A0"/>
                </a:solidFill>
              </a:rPr>
              <a:t> The event is organised by a registered charity called Brown Dog who for </a:t>
            </a:r>
            <a:r>
              <a:rPr lang="en-GB" sz="1000" dirty="0" smtClean="0">
                <a:solidFill>
                  <a:srgbClr val="7030A0"/>
                </a:solidFill>
              </a:rPr>
              <a:t>15 </a:t>
            </a:r>
            <a:r>
              <a:rPr lang="en-GB" sz="1000" dirty="0">
                <a:solidFill>
                  <a:srgbClr val="7030A0"/>
                </a:solidFill>
              </a:rPr>
              <a:t>years has been raising money to buy vital equipment and infrastructure which has improved diagnosis, surgery, care and life </a:t>
            </a:r>
            <a:r>
              <a:rPr lang="en-GB" sz="1000" dirty="0" smtClean="0">
                <a:solidFill>
                  <a:srgbClr val="7030A0"/>
                </a:solidFill>
              </a:rPr>
              <a:t>expectancy of people fighting cancer.</a:t>
            </a:r>
            <a:endParaRPr lang="en-GB" sz="1000" dirty="0">
              <a:solidFill>
                <a:srgbClr val="7030A0"/>
              </a:solidFill>
            </a:endParaRPr>
          </a:p>
          <a:p>
            <a:endParaRPr lang="en-GB" sz="1000" dirty="0">
              <a:solidFill>
                <a:srgbClr val="7030A0"/>
              </a:solidFill>
            </a:endParaRPr>
          </a:p>
          <a:p>
            <a:r>
              <a:rPr lang="en-GB" sz="1000" dirty="0">
                <a:solidFill>
                  <a:srgbClr val="7030A0"/>
                </a:solidFill>
              </a:rPr>
              <a:t>Brown dog is quite unique as a charity as it has no overhead costs, which means that every single penny it raises goes directly to people who need the money and they always able to demonstrate where the money was used i.e. on specific and tangible things</a:t>
            </a:r>
          </a:p>
          <a:p>
            <a:endParaRPr lang="en-GB" sz="1000" dirty="0">
              <a:solidFill>
                <a:srgbClr val="7030A0"/>
              </a:solidFill>
            </a:endParaRPr>
          </a:p>
          <a:p>
            <a:r>
              <a:rPr lang="en-GB" sz="1000" b="1" dirty="0">
                <a:solidFill>
                  <a:srgbClr val="7030A0"/>
                </a:solidFill>
              </a:rPr>
              <a:t>I’m writing to ask if you would be kind enough to support me - your money will make a real difference to people fighting cancer today.</a:t>
            </a:r>
          </a:p>
          <a:p>
            <a:endParaRPr lang="en-GB" sz="1000" dirty="0">
              <a:solidFill>
                <a:srgbClr val="7030A0"/>
              </a:solidFill>
            </a:endParaRPr>
          </a:p>
          <a:p>
            <a:r>
              <a:rPr lang="en-GB" sz="1000" dirty="0">
                <a:solidFill>
                  <a:srgbClr val="7030A0"/>
                </a:solidFill>
              </a:rPr>
              <a:t>Please help me by making a donation on My Donate page.</a:t>
            </a:r>
          </a:p>
          <a:p>
            <a:endParaRPr lang="en-GB" sz="1000" dirty="0">
              <a:solidFill>
                <a:srgbClr val="7030A0"/>
              </a:solidFill>
            </a:endParaRPr>
          </a:p>
          <a:p>
            <a:r>
              <a:rPr lang="en-GB" sz="1000" dirty="0">
                <a:solidFill>
                  <a:srgbClr val="7030A0"/>
                </a:solidFill>
              </a:rPr>
              <a:t>INSERT YOUR MY DONATE LINK HERE</a:t>
            </a:r>
          </a:p>
          <a:p>
            <a:r>
              <a:rPr lang="en-GB" sz="1000" dirty="0">
                <a:solidFill>
                  <a:srgbClr val="7030A0"/>
                </a:solidFill>
              </a:rPr>
              <a:t>Just click the link, quickly register and then transfer whatever amount you are able to give. Remember to agree to Gift Aid which will add 25p to every pound you donate.</a:t>
            </a:r>
          </a:p>
          <a:p>
            <a:endParaRPr lang="en-GB" sz="1000" dirty="0">
              <a:solidFill>
                <a:srgbClr val="7030A0"/>
              </a:solidFill>
            </a:endParaRPr>
          </a:p>
          <a:p>
            <a:r>
              <a:rPr lang="en-GB" sz="1000" dirty="0">
                <a:solidFill>
                  <a:srgbClr val="7030A0"/>
                </a:solidFill>
              </a:rPr>
              <a:t>I appreciate that there are only so many things you can support and that you don’t have a never ending pot of money to support this. However, if you can support me I guarantee that every penny you give me will go to the people who need your help and the scanner you will help purchase will save lives  </a:t>
            </a:r>
          </a:p>
          <a:p>
            <a:endParaRPr lang="en-GB" sz="1000" dirty="0">
              <a:solidFill>
                <a:srgbClr val="7030A0"/>
              </a:solidFill>
            </a:endParaRPr>
          </a:p>
          <a:p>
            <a:r>
              <a:rPr lang="en-GB" sz="1000" dirty="0">
                <a:solidFill>
                  <a:srgbClr val="7030A0"/>
                </a:solidFill>
              </a:rPr>
              <a:t>Many thanks in anticipation.</a:t>
            </a:r>
          </a:p>
          <a:p>
            <a:r>
              <a:rPr lang="en-GB" sz="1000" b="1" dirty="0">
                <a:solidFill>
                  <a:srgbClr val="7030A0"/>
                </a:solidFill>
              </a:rPr>
              <a:t> </a:t>
            </a:r>
          </a:p>
          <a:p>
            <a:r>
              <a:rPr lang="en-GB" sz="1000" b="1" dirty="0">
                <a:solidFill>
                  <a:srgbClr val="7030A0"/>
                </a:solidFill>
              </a:rPr>
              <a:t>Yours sincerely</a:t>
            </a:r>
          </a:p>
          <a:p>
            <a:r>
              <a:rPr lang="en-GB" sz="1000" b="1" dirty="0">
                <a:solidFill>
                  <a:srgbClr val="7030A0"/>
                </a:solidFill>
              </a:rPr>
              <a:t> </a:t>
            </a:r>
          </a:p>
          <a:p>
            <a:r>
              <a:rPr lang="en-GB" sz="1000" b="1" dirty="0">
                <a:solidFill>
                  <a:srgbClr val="7030A0"/>
                </a:solidFill>
              </a:rPr>
              <a:t>Your Name</a:t>
            </a:r>
          </a:p>
          <a:p>
            <a:r>
              <a:rPr lang="en-GB" sz="1000" b="1" dirty="0">
                <a:solidFill>
                  <a:srgbClr val="7030A0"/>
                </a:solidFill>
              </a:rPr>
              <a:t>Your </a:t>
            </a:r>
            <a:r>
              <a:rPr lang="en-GB" sz="1000" b="1" dirty="0" err="1">
                <a:solidFill>
                  <a:srgbClr val="7030A0"/>
                </a:solidFill>
              </a:rPr>
              <a:t>e.mail</a:t>
            </a:r>
            <a:r>
              <a:rPr lang="en-GB" sz="1000" b="1" dirty="0">
                <a:solidFill>
                  <a:srgbClr val="7030A0"/>
                </a:solidFill>
              </a:rPr>
              <a:t> address</a:t>
            </a:r>
          </a:p>
          <a:p>
            <a:r>
              <a:rPr lang="de-DE" sz="1000" b="1" dirty="0">
                <a:solidFill>
                  <a:srgbClr val="7030A0"/>
                </a:solidFill>
              </a:rPr>
              <a:t>mobile xxxxxxxxxx</a:t>
            </a:r>
            <a:endParaRPr lang="en-GB" sz="1000" b="1" dirty="0">
              <a:solidFill>
                <a:srgbClr val="7030A0"/>
              </a:solidFill>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764" y="251520"/>
            <a:ext cx="4077452" cy="16419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1484784" y="1893513"/>
            <a:ext cx="3888432" cy="261736"/>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smtClean="0">
                <a:latin typeface="Verdana" panose="020B0604030504040204" pitchFamily="34" charset="0"/>
                <a:ea typeface="Verdana" panose="020B0604030504040204" pitchFamily="34" charset="0"/>
                <a:cs typeface="Verdana" panose="020B0604030504040204" pitchFamily="34" charset="0"/>
              </a:rPr>
              <a:t> Registered Charity 1111550</a:t>
            </a:r>
            <a:endParaRPr lang="en-GB" sz="1000" b="1" dirty="0">
              <a:latin typeface="Verdana" panose="020B0604030504040204" pitchFamily="34" charset="0"/>
              <a:ea typeface="Verdana" panose="020B0604030504040204" pitchFamily="34" charset="0"/>
              <a:cs typeface="Verdana" panose="020B0604030504040204" pitchFamily="34" charset="0"/>
            </a:endParaRPr>
          </a:p>
        </p:txBody>
      </p:sp>
      <p:sp>
        <p:nvSpPr>
          <p:cNvPr id="7" name="Rectangle 6"/>
          <p:cNvSpPr/>
          <p:nvPr/>
        </p:nvSpPr>
        <p:spPr>
          <a:xfrm>
            <a:off x="566682" y="8402718"/>
            <a:ext cx="5562618" cy="595482"/>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atin typeface="Verdana" panose="020B0604030504040204" pitchFamily="34" charset="0"/>
                <a:ea typeface="Verdana" panose="020B0604030504040204" pitchFamily="34" charset="0"/>
                <a:cs typeface="Verdana" panose="020B0604030504040204" pitchFamily="34" charset="0"/>
              </a:rPr>
              <a:t> www.cancerbrowndog.co.uk</a:t>
            </a:r>
            <a:endParaRPr lang="en-GB"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155326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42646" y="2195736"/>
            <a:ext cx="6318702" cy="57606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b="1" dirty="0">
                <a:solidFill>
                  <a:srgbClr val="7030A0"/>
                </a:solidFill>
              </a:rPr>
              <a:t>Dear  XXXX </a:t>
            </a:r>
          </a:p>
          <a:p>
            <a:endParaRPr lang="en-GB" sz="1000" dirty="0" smtClean="0">
              <a:solidFill>
                <a:srgbClr val="7030A0"/>
              </a:solidFill>
            </a:endParaRPr>
          </a:p>
          <a:p>
            <a:r>
              <a:rPr lang="en-GB" sz="1000" dirty="0" smtClean="0">
                <a:solidFill>
                  <a:srgbClr val="7030A0"/>
                </a:solidFill>
              </a:rPr>
              <a:t>On </a:t>
            </a:r>
            <a:r>
              <a:rPr lang="en-GB" sz="1000" dirty="0">
                <a:solidFill>
                  <a:srgbClr val="7030A0"/>
                </a:solidFill>
              </a:rPr>
              <a:t>the </a:t>
            </a:r>
            <a:r>
              <a:rPr lang="en-GB" sz="1000" dirty="0" smtClean="0">
                <a:solidFill>
                  <a:srgbClr val="7030A0"/>
                </a:solidFill>
              </a:rPr>
              <a:t>6</a:t>
            </a:r>
            <a:r>
              <a:rPr lang="en-GB" sz="1000" baseline="30000" dirty="0" smtClean="0">
                <a:solidFill>
                  <a:srgbClr val="7030A0"/>
                </a:solidFill>
              </a:rPr>
              <a:t>th</a:t>
            </a:r>
            <a:r>
              <a:rPr lang="en-GB" sz="1000" dirty="0" smtClean="0">
                <a:solidFill>
                  <a:srgbClr val="7030A0"/>
                </a:solidFill>
              </a:rPr>
              <a:t> June 2015 I’m </a:t>
            </a:r>
            <a:r>
              <a:rPr lang="en-GB" sz="1000" dirty="0">
                <a:solidFill>
                  <a:srgbClr val="7030A0"/>
                </a:solidFill>
              </a:rPr>
              <a:t>taking part in </a:t>
            </a:r>
            <a:r>
              <a:rPr lang="en-GB" sz="1000" dirty="0" smtClean="0">
                <a:solidFill>
                  <a:srgbClr val="7030A0"/>
                </a:solidFill>
              </a:rPr>
              <a:t>a challenge event to raise money for the Brown Dog Charity who help people across the UK to fight cancer. </a:t>
            </a:r>
            <a:endParaRPr lang="en-GB" sz="1000" dirty="0">
              <a:solidFill>
                <a:srgbClr val="7030A0"/>
              </a:solidFill>
            </a:endParaRPr>
          </a:p>
          <a:p>
            <a:endParaRPr lang="en-GB" sz="1000" dirty="0">
              <a:solidFill>
                <a:srgbClr val="7030A0"/>
              </a:solidFill>
            </a:endParaRPr>
          </a:p>
          <a:p>
            <a:r>
              <a:rPr lang="en-GB" sz="1000" dirty="0" smtClean="0">
                <a:solidFill>
                  <a:srgbClr val="7030A0"/>
                </a:solidFill>
              </a:rPr>
              <a:t>My challenge is to complete a </a:t>
            </a:r>
            <a:r>
              <a:rPr lang="en-GB" sz="1000" dirty="0" smtClean="0">
                <a:solidFill>
                  <a:srgbClr val="7030A0"/>
                </a:solidFill>
              </a:rPr>
              <a:t> 20 mile coastal walk in 12 hours along the very demanding and undulating Jurassic coastal path between </a:t>
            </a:r>
            <a:r>
              <a:rPr lang="en-GB" sz="1000" dirty="0" err="1" smtClean="0">
                <a:solidFill>
                  <a:srgbClr val="7030A0"/>
                </a:solidFill>
              </a:rPr>
              <a:t>Lulworth</a:t>
            </a:r>
            <a:r>
              <a:rPr lang="en-GB" sz="1000" dirty="0" smtClean="0">
                <a:solidFill>
                  <a:srgbClr val="7030A0"/>
                </a:solidFill>
              </a:rPr>
              <a:t> Cove and Swanage – this won’t be easy! </a:t>
            </a:r>
            <a:endParaRPr lang="en-GB" sz="1000" dirty="0">
              <a:solidFill>
                <a:srgbClr val="7030A0"/>
              </a:solidFill>
            </a:endParaRPr>
          </a:p>
          <a:p>
            <a:endParaRPr lang="en-GB" sz="1000" dirty="0">
              <a:solidFill>
                <a:srgbClr val="7030A0"/>
              </a:solidFill>
            </a:endParaRPr>
          </a:p>
          <a:p>
            <a:r>
              <a:rPr lang="en-GB" sz="1000" dirty="0">
                <a:solidFill>
                  <a:srgbClr val="7030A0"/>
                </a:solidFill>
              </a:rPr>
              <a:t> The event is organised by a registered charity called Brown Dog who for </a:t>
            </a:r>
            <a:r>
              <a:rPr lang="en-GB" sz="1000" dirty="0" smtClean="0">
                <a:solidFill>
                  <a:srgbClr val="7030A0"/>
                </a:solidFill>
              </a:rPr>
              <a:t>15 </a:t>
            </a:r>
            <a:r>
              <a:rPr lang="en-GB" sz="1000" dirty="0">
                <a:solidFill>
                  <a:srgbClr val="7030A0"/>
                </a:solidFill>
              </a:rPr>
              <a:t>years has been raising money to buy vital equipment and infrastructure which has improved diagnosis, surgery, care and life </a:t>
            </a:r>
            <a:r>
              <a:rPr lang="en-GB" sz="1000" dirty="0" smtClean="0">
                <a:solidFill>
                  <a:srgbClr val="7030A0"/>
                </a:solidFill>
              </a:rPr>
              <a:t>expectancy of people fighting cancer.</a:t>
            </a:r>
            <a:endParaRPr lang="en-GB" sz="1000" dirty="0">
              <a:solidFill>
                <a:srgbClr val="7030A0"/>
              </a:solidFill>
            </a:endParaRPr>
          </a:p>
          <a:p>
            <a:endParaRPr lang="en-GB" sz="1000" dirty="0">
              <a:solidFill>
                <a:srgbClr val="7030A0"/>
              </a:solidFill>
            </a:endParaRPr>
          </a:p>
          <a:p>
            <a:r>
              <a:rPr lang="en-GB" sz="1000" dirty="0">
                <a:solidFill>
                  <a:srgbClr val="7030A0"/>
                </a:solidFill>
              </a:rPr>
              <a:t>Brown dog is quite unique as a charity as it has no overhead costs, which means that every single penny it raises goes directly to people who need the money and they always able to demonstrate where the money was used i.e. on specific and tangible things</a:t>
            </a:r>
          </a:p>
          <a:p>
            <a:endParaRPr lang="en-GB" sz="1000" dirty="0">
              <a:solidFill>
                <a:srgbClr val="7030A0"/>
              </a:solidFill>
            </a:endParaRPr>
          </a:p>
          <a:p>
            <a:r>
              <a:rPr lang="en-GB" sz="1000" b="1" dirty="0">
                <a:solidFill>
                  <a:srgbClr val="7030A0"/>
                </a:solidFill>
              </a:rPr>
              <a:t>I’m writing to ask if you would be kind enough to support me - your money will make a real difference to people fighting cancer today.</a:t>
            </a:r>
          </a:p>
          <a:p>
            <a:endParaRPr lang="en-GB" sz="1000" dirty="0">
              <a:solidFill>
                <a:srgbClr val="7030A0"/>
              </a:solidFill>
            </a:endParaRPr>
          </a:p>
          <a:p>
            <a:r>
              <a:rPr lang="en-GB" sz="1000" dirty="0">
                <a:solidFill>
                  <a:srgbClr val="7030A0"/>
                </a:solidFill>
              </a:rPr>
              <a:t>Please help me by making a donation on My Donate page.</a:t>
            </a:r>
          </a:p>
          <a:p>
            <a:endParaRPr lang="en-GB" sz="1000" dirty="0">
              <a:solidFill>
                <a:srgbClr val="7030A0"/>
              </a:solidFill>
            </a:endParaRPr>
          </a:p>
          <a:p>
            <a:r>
              <a:rPr lang="en-GB" sz="1000" dirty="0">
                <a:solidFill>
                  <a:srgbClr val="7030A0"/>
                </a:solidFill>
              </a:rPr>
              <a:t>INSERT YOUR MY DONATE LINK HERE</a:t>
            </a:r>
          </a:p>
          <a:p>
            <a:r>
              <a:rPr lang="en-GB" sz="1000" dirty="0">
                <a:solidFill>
                  <a:srgbClr val="7030A0"/>
                </a:solidFill>
              </a:rPr>
              <a:t>Just click the link, quickly register and then transfer whatever amount you are able to give. Remember to agree to Gift Aid which will add 25p to every pound you donate.</a:t>
            </a:r>
          </a:p>
          <a:p>
            <a:endParaRPr lang="en-GB" sz="1000" dirty="0">
              <a:solidFill>
                <a:srgbClr val="7030A0"/>
              </a:solidFill>
            </a:endParaRPr>
          </a:p>
          <a:p>
            <a:r>
              <a:rPr lang="en-GB" sz="1000" dirty="0">
                <a:solidFill>
                  <a:srgbClr val="7030A0"/>
                </a:solidFill>
              </a:rPr>
              <a:t>I appreciate that there are only so many things you can support and that you don’t have a never ending pot of money to support this. However, if you can support me I guarantee that every penny you give me will go to the people who need your help and the scanner you will help purchase will save lives  </a:t>
            </a:r>
          </a:p>
          <a:p>
            <a:endParaRPr lang="en-GB" sz="1000" dirty="0">
              <a:solidFill>
                <a:srgbClr val="7030A0"/>
              </a:solidFill>
            </a:endParaRPr>
          </a:p>
          <a:p>
            <a:r>
              <a:rPr lang="en-GB" sz="1000" dirty="0">
                <a:solidFill>
                  <a:srgbClr val="7030A0"/>
                </a:solidFill>
              </a:rPr>
              <a:t>Many thanks in anticipation.</a:t>
            </a:r>
          </a:p>
          <a:p>
            <a:r>
              <a:rPr lang="en-GB" sz="1000" b="1" dirty="0">
                <a:solidFill>
                  <a:srgbClr val="7030A0"/>
                </a:solidFill>
              </a:rPr>
              <a:t> </a:t>
            </a:r>
          </a:p>
          <a:p>
            <a:r>
              <a:rPr lang="en-GB" sz="1000" b="1" dirty="0">
                <a:solidFill>
                  <a:srgbClr val="7030A0"/>
                </a:solidFill>
              </a:rPr>
              <a:t>Yours sincerely</a:t>
            </a:r>
          </a:p>
          <a:p>
            <a:r>
              <a:rPr lang="en-GB" sz="1000" b="1" dirty="0">
                <a:solidFill>
                  <a:srgbClr val="7030A0"/>
                </a:solidFill>
              </a:rPr>
              <a:t> </a:t>
            </a:r>
          </a:p>
          <a:p>
            <a:r>
              <a:rPr lang="en-GB" sz="1000" b="1" dirty="0">
                <a:solidFill>
                  <a:srgbClr val="7030A0"/>
                </a:solidFill>
              </a:rPr>
              <a:t>Your Name</a:t>
            </a:r>
          </a:p>
          <a:p>
            <a:r>
              <a:rPr lang="en-GB" sz="1000" b="1" dirty="0">
                <a:solidFill>
                  <a:srgbClr val="7030A0"/>
                </a:solidFill>
              </a:rPr>
              <a:t>Your </a:t>
            </a:r>
            <a:r>
              <a:rPr lang="en-GB" sz="1000" b="1" dirty="0" err="1">
                <a:solidFill>
                  <a:srgbClr val="7030A0"/>
                </a:solidFill>
              </a:rPr>
              <a:t>e.mail</a:t>
            </a:r>
            <a:r>
              <a:rPr lang="en-GB" sz="1000" b="1" dirty="0">
                <a:solidFill>
                  <a:srgbClr val="7030A0"/>
                </a:solidFill>
              </a:rPr>
              <a:t> address</a:t>
            </a:r>
          </a:p>
          <a:p>
            <a:r>
              <a:rPr lang="de-DE" sz="1000" b="1" dirty="0">
                <a:solidFill>
                  <a:srgbClr val="7030A0"/>
                </a:solidFill>
              </a:rPr>
              <a:t>mobile xxxxxxxxxx</a:t>
            </a:r>
            <a:endParaRPr lang="en-GB" sz="1000" b="1" dirty="0">
              <a:solidFill>
                <a:srgbClr val="7030A0"/>
              </a:solidFill>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764" y="251520"/>
            <a:ext cx="4077452" cy="16419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1484784" y="1893513"/>
            <a:ext cx="3888432" cy="261736"/>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smtClean="0">
                <a:latin typeface="Verdana" panose="020B0604030504040204" pitchFamily="34" charset="0"/>
                <a:ea typeface="Verdana" panose="020B0604030504040204" pitchFamily="34" charset="0"/>
                <a:cs typeface="Verdana" panose="020B0604030504040204" pitchFamily="34" charset="0"/>
              </a:rPr>
              <a:t> Registered Charity 1111550</a:t>
            </a:r>
            <a:endParaRPr lang="en-GB" sz="1000" b="1" dirty="0">
              <a:latin typeface="Verdana" panose="020B0604030504040204" pitchFamily="34" charset="0"/>
              <a:ea typeface="Verdana" panose="020B0604030504040204" pitchFamily="34" charset="0"/>
              <a:cs typeface="Verdana" panose="020B0604030504040204" pitchFamily="34" charset="0"/>
            </a:endParaRPr>
          </a:p>
        </p:txBody>
      </p:sp>
      <p:sp>
        <p:nvSpPr>
          <p:cNvPr id="7" name="Rectangle 6"/>
          <p:cNvSpPr/>
          <p:nvPr/>
        </p:nvSpPr>
        <p:spPr>
          <a:xfrm>
            <a:off x="566682" y="8402718"/>
            <a:ext cx="5562618" cy="595482"/>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atin typeface="Verdana" panose="020B0604030504040204" pitchFamily="34" charset="0"/>
                <a:ea typeface="Verdana" panose="020B0604030504040204" pitchFamily="34" charset="0"/>
                <a:cs typeface="Verdana" panose="020B0604030504040204" pitchFamily="34" charset="0"/>
              </a:rPr>
              <a:t> www.cancerbrowndog.co.uk</a:t>
            </a:r>
            <a:endParaRPr lang="en-GB"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765402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1061</TotalTime>
  <Words>16</Words>
  <Application>Microsoft Office PowerPoint</Application>
  <PresentationFormat>On-screen Show (4:3)</PresentationFormat>
  <Paragraphs>56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BT Plc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702842533</dc:creator>
  <cp:lastModifiedBy>702842533</cp:lastModifiedBy>
  <cp:revision>17</cp:revision>
  <dcterms:created xsi:type="dcterms:W3CDTF">2014-09-16T16:30:34Z</dcterms:created>
  <dcterms:modified xsi:type="dcterms:W3CDTF">2014-10-29T11:11:28Z</dcterms:modified>
</cp:coreProperties>
</file>